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42"/>
  </p:notesMasterIdLst>
  <p:handoutMasterIdLst>
    <p:handoutMasterId r:id="rId43"/>
  </p:handoutMasterIdLst>
  <p:sldIdLst>
    <p:sldId id="369" r:id="rId2"/>
    <p:sldId id="380" r:id="rId3"/>
    <p:sldId id="379" r:id="rId4"/>
    <p:sldId id="583" r:id="rId5"/>
    <p:sldId id="381" r:id="rId6"/>
    <p:sldId id="608" r:id="rId7"/>
    <p:sldId id="585" r:id="rId8"/>
    <p:sldId id="597" r:id="rId9"/>
    <p:sldId id="609" r:id="rId10"/>
    <p:sldId id="598" r:id="rId11"/>
    <p:sldId id="610" r:id="rId12"/>
    <p:sldId id="611" r:id="rId13"/>
    <p:sldId id="612" r:id="rId14"/>
    <p:sldId id="613" r:id="rId15"/>
    <p:sldId id="614" r:id="rId16"/>
    <p:sldId id="615" r:id="rId17"/>
    <p:sldId id="616" r:id="rId18"/>
    <p:sldId id="617" r:id="rId19"/>
    <p:sldId id="593" r:id="rId20"/>
    <p:sldId id="599" r:id="rId21"/>
    <p:sldId id="618" r:id="rId22"/>
    <p:sldId id="619" r:id="rId23"/>
    <p:sldId id="620" r:id="rId24"/>
    <p:sldId id="621" r:id="rId25"/>
    <p:sldId id="600" r:id="rId26"/>
    <p:sldId id="601" r:id="rId27"/>
    <p:sldId id="622" r:id="rId28"/>
    <p:sldId id="623" r:id="rId29"/>
    <p:sldId id="624" r:id="rId30"/>
    <p:sldId id="602" r:id="rId31"/>
    <p:sldId id="603" r:id="rId32"/>
    <p:sldId id="625" r:id="rId33"/>
    <p:sldId id="604" r:id="rId34"/>
    <p:sldId id="626" r:id="rId35"/>
    <p:sldId id="628" r:id="rId36"/>
    <p:sldId id="629" r:id="rId37"/>
    <p:sldId id="630" r:id="rId38"/>
    <p:sldId id="606" r:id="rId39"/>
    <p:sldId id="632" r:id="rId40"/>
    <p:sldId id="355" r:id="rId41"/>
  </p:sldIdLst>
  <p:sldSz cx="12192000" cy="6858000"/>
  <p:notesSz cx="6858000" cy="9144000"/>
  <p:embeddedFontLs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HY헤드라인M" panose="02030600000101010101" pitchFamily="18" charset="-127"/>
      <p:regular r:id="rId48"/>
    </p:embeddedFont>
    <p:embeddedFont>
      <p:font typeface="HY견명조" panose="02030600000101010101" pitchFamily="18" charset="-127"/>
      <p:regular r:id="rId49"/>
    </p:embeddedFont>
    <p:embeddedFont>
      <p:font typeface="HY견고딕" panose="02030600000101010101" pitchFamily="18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B93945"/>
    <a:srgbClr val="F4E9E9"/>
    <a:srgbClr val="EEEFEF"/>
    <a:srgbClr val="EC9892"/>
    <a:srgbClr val="F2B8B4"/>
    <a:srgbClr val="D9838B"/>
    <a:srgbClr val="D37079"/>
    <a:srgbClr val="FFFFFF"/>
    <a:srgbClr val="F8E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566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B552D-6B7B-46BC-91D5-AC2E7532DB5E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E149B-BD4F-4B21-A576-E1A28A2334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19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gradFill flip="none" rotWithShape="1">
          <a:gsLst>
            <a:gs pos="96460">
              <a:srgbClr val="F2B8B4"/>
            </a:gs>
            <a:gs pos="0">
              <a:srgbClr val="FFFEFE"/>
            </a:gs>
            <a:gs pos="72000">
              <a:srgbClr val="F9DCDA"/>
            </a:gs>
            <a:gs pos="49000">
              <a:schemeClr val="bg1">
                <a:alpha val="76000"/>
                <a:lumMod val="87000"/>
                <a:lumOff val="1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58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gradFill flip="none" rotWithShape="1">
          <a:gsLst>
            <a:gs pos="0">
              <a:srgbClr val="FFFEFE"/>
            </a:gs>
            <a:gs pos="61000">
              <a:srgbClr val="F9DCDA"/>
            </a:gs>
            <a:gs pos="41000">
              <a:schemeClr val="bg1">
                <a:alpha val="76000"/>
                <a:lumMod val="92000"/>
                <a:lumOff val="8000"/>
              </a:schemeClr>
            </a:gs>
            <a:gs pos="99000">
              <a:srgbClr val="D9838B"/>
            </a:gs>
            <a:gs pos="80000">
              <a:srgbClr val="F2B8B4"/>
            </a:gs>
          </a:gsLst>
          <a:lin ang="14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rcRect r="1250" b="21952"/>
          <a:stretch/>
        </p:blipFill>
        <p:spPr>
          <a:xfrm>
            <a:off x="7464152" y="2452388"/>
            <a:ext cx="4727848" cy="4144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제목 13"/>
          <p:cNvSpPr>
            <a:spLocks noGrp="1"/>
          </p:cNvSpPr>
          <p:nvPr>
            <p:ph type="title"/>
          </p:nvPr>
        </p:nvSpPr>
        <p:spPr>
          <a:xfrm>
            <a:off x="191344" y="2492896"/>
            <a:ext cx="7272807" cy="1125853"/>
          </a:xfrm>
        </p:spPr>
        <p:txBody>
          <a:bodyPr/>
          <a:lstStyle>
            <a:lvl1pPr algn="ctr">
              <a:defRPr sz="4800" b="0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51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839417" y="1052736"/>
            <a:ext cx="10585176" cy="554461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B93945"/>
              </a:buClr>
              <a:buFont typeface="Wingdings" pitchFamily="2" charset="2"/>
              <a:buChar char="n"/>
              <a:defRPr sz="24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D9737E"/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rgbClr val="D9737E"/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2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715145"/>
          </a:xfrm>
          <a:prstGeom prst="rect">
            <a:avLst/>
          </a:prstGeom>
          <a:solidFill>
            <a:srgbClr val="C0504D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239350" y="-22694"/>
            <a:ext cx="11748674" cy="715391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2673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 shadeToTitle="1">
        <a:gradFill flip="none" rotWithShape="1">
          <a:gsLst>
            <a:gs pos="39000">
              <a:srgbClr val="FFFFFF"/>
            </a:gs>
            <a:gs pos="0">
              <a:srgbClr val="FFFEFE"/>
            </a:gs>
            <a:gs pos="70000">
              <a:srgbClr val="F9DCDA"/>
            </a:gs>
            <a:gs pos="95000">
              <a:srgbClr val="F2B8B4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3"/>
          <p:cNvSpPr>
            <a:spLocks noGrp="1"/>
          </p:cNvSpPr>
          <p:nvPr>
            <p:ph type="title"/>
          </p:nvPr>
        </p:nvSpPr>
        <p:spPr>
          <a:xfrm>
            <a:off x="155340" y="2996952"/>
            <a:ext cx="11881320" cy="1125853"/>
          </a:xfrm>
        </p:spPr>
        <p:txBody>
          <a:bodyPr/>
          <a:lstStyle>
            <a:lvl1pPr algn="ctr">
              <a:defRPr sz="4800" b="0">
                <a:solidFill>
                  <a:srgbClr val="B9394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74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230070"/>
            <a:ext cx="11161946" cy="620463"/>
          </a:xfrm>
        </p:spPr>
        <p:txBody>
          <a:bodyPr/>
          <a:lstStyle>
            <a:lvl1pPr algn="l">
              <a:defRPr sz="3600" b="0">
                <a:solidFill>
                  <a:srgbClr val="C0504D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199656"/>
            <a:ext cx="11161945" cy="539769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B93945"/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6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6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D991E63-66A8-46B9-A127-F1ACE6DCB804}"/>
              </a:ext>
            </a:extLst>
          </p:cNvPr>
          <p:cNvGrpSpPr/>
          <p:nvPr userDrawn="1"/>
        </p:nvGrpSpPr>
        <p:grpSpPr>
          <a:xfrm>
            <a:off x="538385" y="1025094"/>
            <a:ext cx="11161945" cy="0"/>
            <a:chOff x="538385" y="764704"/>
            <a:chExt cx="11161945" cy="0"/>
          </a:xfrm>
        </p:grpSpPr>
        <p:cxnSp>
          <p:nvCxnSpPr>
            <p:cNvPr id="16" name="직선 연결선 8">
              <a:extLst>
                <a:ext uri="{FF2B5EF4-FFF2-40B4-BE49-F238E27FC236}">
                  <a16:creationId xmlns="" xmlns:a16="http://schemas.microsoft.com/office/drawing/2014/main" id="{EE1932D5-6794-4CBA-9D62-7E3B00EDD359}"/>
                </a:ext>
              </a:extLst>
            </p:cNvPr>
            <p:cNvCxnSpPr/>
            <p:nvPr userDrawn="1"/>
          </p:nvCxnSpPr>
          <p:spPr>
            <a:xfrm>
              <a:off x="2832992" y="764704"/>
              <a:ext cx="3119669" cy="0"/>
            </a:xfrm>
            <a:prstGeom prst="line">
              <a:avLst/>
            </a:prstGeom>
            <a:ln w="76200">
              <a:solidFill>
                <a:srgbClr val="D3707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0">
              <a:extLst>
                <a:ext uri="{FF2B5EF4-FFF2-40B4-BE49-F238E27FC236}">
                  <a16:creationId xmlns="" xmlns:a16="http://schemas.microsoft.com/office/drawing/2014/main" id="{E5F930A2-856B-4AC9-8680-CA14CC3A9C3A}"/>
                </a:ext>
              </a:extLst>
            </p:cNvPr>
            <p:cNvCxnSpPr/>
            <p:nvPr userDrawn="1"/>
          </p:nvCxnSpPr>
          <p:spPr>
            <a:xfrm>
              <a:off x="5952662" y="764704"/>
              <a:ext cx="3119669" cy="0"/>
            </a:xfrm>
            <a:prstGeom prst="line">
              <a:avLst/>
            </a:prstGeom>
            <a:ln w="76200">
              <a:solidFill>
                <a:srgbClr val="F2B8B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2">
              <a:extLst>
                <a:ext uri="{FF2B5EF4-FFF2-40B4-BE49-F238E27FC236}">
                  <a16:creationId xmlns="" xmlns:a16="http://schemas.microsoft.com/office/drawing/2014/main" id="{FDAA0E11-0359-4460-B0AE-2AE3C69D1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72330" y="764704"/>
              <a:ext cx="2628000" cy="0"/>
            </a:xfrm>
            <a:prstGeom prst="line">
              <a:avLst/>
            </a:prstGeom>
            <a:ln w="76200">
              <a:solidFill>
                <a:srgbClr val="F8E6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3">
              <a:extLst>
                <a:ext uri="{FF2B5EF4-FFF2-40B4-BE49-F238E27FC236}">
                  <a16:creationId xmlns="" xmlns:a16="http://schemas.microsoft.com/office/drawing/2014/main" id="{F2823D7C-512F-4D3B-8788-968EEDFA7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385" y="764704"/>
              <a:ext cx="2581284" cy="0"/>
            </a:xfrm>
            <a:prstGeom prst="line">
              <a:avLst/>
            </a:prstGeom>
            <a:ln w="76200">
              <a:solidFill>
                <a:srgbClr val="B9394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644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199656"/>
            <a:ext cx="11161945" cy="539769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B93945"/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6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6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D991E63-66A8-46B9-A127-F1ACE6DCB804}"/>
              </a:ext>
            </a:extLst>
          </p:cNvPr>
          <p:cNvGrpSpPr/>
          <p:nvPr userDrawn="1"/>
        </p:nvGrpSpPr>
        <p:grpSpPr>
          <a:xfrm>
            <a:off x="538385" y="1025094"/>
            <a:ext cx="11161945" cy="0"/>
            <a:chOff x="538385" y="764704"/>
            <a:chExt cx="11161945" cy="0"/>
          </a:xfrm>
        </p:grpSpPr>
        <p:cxnSp>
          <p:nvCxnSpPr>
            <p:cNvPr id="16" name="직선 연결선 8">
              <a:extLst>
                <a:ext uri="{FF2B5EF4-FFF2-40B4-BE49-F238E27FC236}">
                  <a16:creationId xmlns="" xmlns:a16="http://schemas.microsoft.com/office/drawing/2014/main" id="{EE1932D5-6794-4CBA-9D62-7E3B00EDD359}"/>
                </a:ext>
              </a:extLst>
            </p:cNvPr>
            <p:cNvCxnSpPr/>
            <p:nvPr userDrawn="1"/>
          </p:nvCxnSpPr>
          <p:spPr>
            <a:xfrm>
              <a:off x="2832992" y="764704"/>
              <a:ext cx="3119669" cy="0"/>
            </a:xfrm>
            <a:prstGeom prst="line">
              <a:avLst/>
            </a:prstGeom>
            <a:ln w="76200">
              <a:solidFill>
                <a:srgbClr val="D3707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0">
              <a:extLst>
                <a:ext uri="{FF2B5EF4-FFF2-40B4-BE49-F238E27FC236}">
                  <a16:creationId xmlns="" xmlns:a16="http://schemas.microsoft.com/office/drawing/2014/main" id="{E5F930A2-856B-4AC9-8680-CA14CC3A9C3A}"/>
                </a:ext>
              </a:extLst>
            </p:cNvPr>
            <p:cNvCxnSpPr/>
            <p:nvPr userDrawn="1"/>
          </p:nvCxnSpPr>
          <p:spPr>
            <a:xfrm>
              <a:off x="5952662" y="764704"/>
              <a:ext cx="3119669" cy="0"/>
            </a:xfrm>
            <a:prstGeom prst="line">
              <a:avLst/>
            </a:prstGeom>
            <a:ln w="76200">
              <a:solidFill>
                <a:srgbClr val="F2B8B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2">
              <a:extLst>
                <a:ext uri="{FF2B5EF4-FFF2-40B4-BE49-F238E27FC236}">
                  <a16:creationId xmlns="" xmlns:a16="http://schemas.microsoft.com/office/drawing/2014/main" id="{FDAA0E11-0359-4460-B0AE-2AE3C69D1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72330" y="764704"/>
              <a:ext cx="2628000" cy="0"/>
            </a:xfrm>
            <a:prstGeom prst="line">
              <a:avLst/>
            </a:prstGeom>
            <a:ln w="76200">
              <a:solidFill>
                <a:srgbClr val="F8E6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3">
              <a:extLst>
                <a:ext uri="{FF2B5EF4-FFF2-40B4-BE49-F238E27FC236}">
                  <a16:creationId xmlns="" xmlns:a16="http://schemas.microsoft.com/office/drawing/2014/main" id="{F2823D7C-512F-4D3B-8788-968EEDFA7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385" y="764704"/>
              <a:ext cx="2581284" cy="0"/>
            </a:xfrm>
            <a:prstGeom prst="line">
              <a:avLst/>
            </a:prstGeom>
            <a:ln w="76200">
              <a:solidFill>
                <a:srgbClr val="B9394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670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2423592" y="548680"/>
            <a:ext cx="7272808" cy="5908351"/>
            <a:chOff x="2423592" y="548680"/>
            <a:chExt cx="7272808" cy="5908351"/>
          </a:xfrm>
        </p:grpSpPr>
        <p:sp>
          <p:nvSpPr>
            <p:cNvPr id="6" name="Line 5"/>
            <p:cNvSpPr>
              <a:spLocks noChangeShapeType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3342217" y="3418781"/>
              <a:ext cx="5535083" cy="0"/>
            </a:xfrm>
            <a:prstGeom prst="line">
              <a:avLst/>
            </a:prstGeom>
            <a:ln>
              <a:prstDash val="dash"/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1800"/>
            </a:p>
          </p:txBody>
        </p:sp>
        <p:sp>
          <p:nvSpPr>
            <p:cNvPr id="8" name="Line 5"/>
            <p:cNvSpPr>
              <a:spLocks noChangeShapeType="1"/>
            </p:cNvSpPr>
            <p:nvPr userDrawn="1">
              <p:custDataLst>
                <p:tags r:id="rId2"/>
              </p:custDataLst>
            </p:nvPr>
          </p:nvSpPr>
          <p:spPr bwMode="auto">
            <a:xfrm>
              <a:off x="3342217" y="3418781"/>
              <a:ext cx="5535083" cy="0"/>
            </a:xfrm>
            <a:prstGeom prst="line">
              <a:avLst/>
            </a:prstGeom>
            <a:ln>
              <a:prstDash val="dash"/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1800"/>
            </a:p>
          </p:txBody>
        </p:sp>
        <p:sp>
          <p:nvSpPr>
            <p:cNvPr id="11" name="Text Box 4"/>
            <p:cNvSpPr txBox="1"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3687233" y="3385216"/>
              <a:ext cx="48768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4400" b="1" dirty="0">
                  <a:solidFill>
                    <a:srgbClr val="D9D1D5"/>
                  </a:solidFill>
                  <a:latin typeface="HY견명조" pitchFamily="18" charset="-127"/>
                  <a:ea typeface="HY견명조" pitchFamily="18" charset="-127"/>
                </a:rPr>
                <a:t>Thank</a:t>
              </a:r>
              <a:r>
                <a:rPr lang="en-US" altLang="ko-KR" sz="4400" b="1" baseline="0" dirty="0">
                  <a:solidFill>
                    <a:srgbClr val="D9D1D5"/>
                  </a:solidFill>
                  <a:latin typeface="HY견명조" pitchFamily="18" charset="-127"/>
                  <a:ea typeface="HY견명조" pitchFamily="18" charset="-127"/>
                </a:rPr>
                <a:t> You</a:t>
              </a:r>
              <a:endParaRPr lang="en-US" altLang="ko-KR" sz="4400" b="1" dirty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12" name="AutoShape 3"/>
            <p:cNvSpPr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>
              <a:off x="2423592" y="548680"/>
              <a:ext cx="7272808" cy="5908351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EEEEEE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8456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2" r:id="rId2"/>
    <p:sldLayoutId id="2147483691" r:id="rId3"/>
    <p:sldLayoutId id="2147483697" r:id="rId4"/>
    <p:sldLayoutId id="2147483694" r:id="rId5"/>
    <p:sldLayoutId id="2147483698" r:id="rId6"/>
    <p:sldLayoutId id="2147483685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www.youtube.com/watch?v=fkrekKrdcnI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8">
            <a:extLst>
              <a:ext uri="{FF2B5EF4-FFF2-40B4-BE49-F238E27FC236}">
                <a16:creationId xmlns="" xmlns:a16="http://schemas.microsoft.com/office/drawing/2014/main" id="{086995A1-3267-4125-B953-A6F53465711E}"/>
              </a:ext>
            </a:extLst>
          </p:cNvPr>
          <p:cNvSpPr/>
          <p:nvPr/>
        </p:nvSpPr>
        <p:spPr>
          <a:xfrm>
            <a:off x="6240016" y="908720"/>
            <a:ext cx="4136304" cy="4863821"/>
          </a:xfrm>
          <a:prstGeom prst="roundRect">
            <a:avLst>
              <a:gd name="adj" fmla="val 5013"/>
            </a:avLst>
          </a:prstGeom>
          <a:solidFill>
            <a:schemeClr val="bg1"/>
          </a:solidFill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]</a:t>
            </a:r>
          </a:p>
          <a:p>
            <a:pPr marL="17145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0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  <a:p>
            <a:pPr marL="17145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/>
            </a:r>
            <a:b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</a:b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저자와 </a:t>
            </a:r>
            <a:r>
              <a:rPr kumimoji="0" lang="ko-KR" altLang="en-US" sz="1400" kern="1200" dirty="0" err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 </a:t>
            </a:r>
            <a:endParaRPr kumimoji="0" lang="en-US" altLang="ko-KR" sz="14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908720"/>
            <a:ext cx="493951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프린트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="" xmlns:a16="http://schemas.microsoft.com/office/drawing/2014/main" id="{CC5214CC-6EEA-464B-9A15-0FF85FF58AE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392380"/>
            <a:ext cx="9182100" cy="2042160"/>
          </a:xfrm>
        </p:spPr>
      </p:pic>
    </p:spTree>
    <p:extLst>
      <p:ext uri="{BB962C8B-B14F-4D97-AF65-F5344CB8AC3E}">
        <p14:creationId xmlns:p14="http://schemas.microsoft.com/office/powerpoint/2010/main" val="209630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제어</a:t>
            </a:r>
          </a:p>
        </p:txBody>
      </p:sp>
      <p:pic>
        <p:nvPicPr>
          <p:cNvPr id="7" name="Content Placeholder 6" descr="Graphical user interface&#10;&#10;Description automatically generated with low confidence">
            <a:extLst>
              <a:ext uri="{FF2B5EF4-FFF2-40B4-BE49-F238E27FC236}">
                <a16:creationId xmlns="" xmlns:a16="http://schemas.microsoft.com/office/drawing/2014/main" id="{487C8C31-9D32-4610-A115-C47A51C263E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340768"/>
            <a:ext cx="9159240" cy="2499360"/>
          </a:xfrm>
        </p:spPr>
      </p:pic>
    </p:spTree>
    <p:extLst>
      <p:ext uri="{BB962C8B-B14F-4D97-AF65-F5344CB8AC3E}">
        <p14:creationId xmlns:p14="http://schemas.microsoft.com/office/powerpoint/2010/main" val="38883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제어</a:t>
            </a:r>
          </a:p>
        </p:txBody>
      </p:sp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="" xmlns:a16="http://schemas.microsoft.com/office/drawing/2014/main" id="{EA7090E9-FE74-466F-9691-55D5E3586B3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254236"/>
            <a:ext cx="6480720" cy="2905523"/>
          </a:xfr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="" xmlns:a16="http://schemas.microsoft.com/office/drawing/2014/main" id="{96AC32CA-5B82-4023-A085-45A2A60B7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68" y="4159759"/>
            <a:ext cx="6552728" cy="243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제어</a:t>
            </a:r>
          </a:p>
        </p:txBody>
      </p:sp>
      <p:pic>
        <p:nvPicPr>
          <p:cNvPr id="7" name="Content Placeholder 6" descr="Graphical user interface, application&#10;&#10;Description automatically generated with medium confidence">
            <a:extLst>
              <a:ext uri="{FF2B5EF4-FFF2-40B4-BE49-F238E27FC236}">
                <a16:creationId xmlns="" xmlns:a16="http://schemas.microsoft.com/office/drawing/2014/main" id="{A9EE66DF-70D7-4017-A82F-88D846ABBA5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1340768"/>
            <a:ext cx="8884773" cy="5397500"/>
          </a:xfrm>
        </p:spPr>
      </p:pic>
    </p:spTree>
    <p:extLst>
      <p:ext uri="{BB962C8B-B14F-4D97-AF65-F5344CB8AC3E}">
        <p14:creationId xmlns:p14="http://schemas.microsoft.com/office/powerpoint/2010/main" val="155113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함수</a:t>
            </a:r>
            <a:r>
              <a:rPr lang="en-US" altLang="ko-KR" sz="3200" dirty="0"/>
              <a:t>(</a:t>
            </a:r>
            <a:r>
              <a:rPr lang="ko-KR" altLang="en-US" sz="3200" dirty="0"/>
              <a:t>메서드</a:t>
            </a:r>
            <a:r>
              <a:rPr lang="en-US" altLang="ko-KR" sz="3200" dirty="0"/>
              <a:t>)</a:t>
            </a:r>
            <a:r>
              <a:rPr lang="ko-KR" altLang="en-US" sz="3200" dirty="0"/>
              <a:t>에 변수나 배열 넘기기</a:t>
            </a:r>
            <a:r>
              <a:rPr lang="en-US" altLang="ko-KR" sz="3200" dirty="0"/>
              <a:t>: </a:t>
            </a:r>
            <a:r>
              <a:rPr lang="ko-KR" altLang="en-US" sz="3200" dirty="0"/>
              <a:t>복사호출과 참조호출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69682960-5432-4C6E-8A56-E62DD0772DB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84784"/>
            <a:ext cx="8999220" cy="3093720"/>
          </a:xfrm>
        </p:spPr>
      </p:pic>
    </p:spTree>
    <p:extLst>
      <p:ext uri="{BB962C8B-B14F-4D97-AF65-F5344CB8AC3E}">
        <p14:creationId xmlns:p14="http://schemas.microsoft.com/office/powerpoint/2010/main" val="19589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함수</a:t>
            </a:r>
            <a:r>
              <a:rPr lang="en-US" altLang="ko-KR" sz="3200" dirty="0"/>
              <a:t>(</a:t>
            </a:r>
            <a:r>
              <a:rPr lang="ko-KR" altLang="en-US" sz="3200" dirty="0"/>
              <a:t>메서드</a:t>
            </a:r>
            <a:r>
              <a:rPr lang="en-US" altLang="ko-KR" sz="3200" dirty="0"/>
              <a:t>)</a:t>
            </a:r>
            <a:r>
              <a:rPr lang="ko-KR" altLang="en-US" sz="3200" dirty="0"/>
              <a:t>에 변수나 배열 넘기기</a:t>
            </a:r>
            <a:r>
              <a:rPr lang="en-US" altLang="ko-KR" sz="3200" dirty="0"/>
              <a:t>: </a:t>
            </a:r>
            <a:r>
              <a:rPr lang="ko-KR" altLang="en-US" sz="3200" dirty="0"/>
              <a:t>복사호출과 참조호출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="" xmlns:a16="http://schemas.microsoft.com/office/drawing/2014/main" id="{035AAACD-82D3-47E7-808D-AA1FA753429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230430"/>
            <a:ext cx="9010826" cy="5397500"/>
          </a:xfrm>
        </p:spPr>
      </p:pic>
    </p:spTree>
    <p:extLst>
      <p:ext uri="{BB962C8B-B14F-4D97-AF65-F5344CB8AC3E}">
        <p14:creationId xmlns:p14="http://schemas.microsoft.com/office/powerpoint/2010/main" val="38482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상속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A07E3F4A-35BA-4657-B45E-657896EA700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196752"/>
            <a:ext cx="7359533" cy="3123344"/>
          </a:xfrm>
        </p:spPr>
      </p:pic>
      <p:pic>
        <p:nvPicPr>
          <p:cNvPr id="9" name="Picture 8" descr="Graphical user interface, application&#10;&#10;Description automatically generated with medium confidence">
            <a:extLst>
              <a:ext uri="{FF2B5EF4-FFF2-40B4-BE49-F238E27FC236}">
                <a16:creationId xmlns="" xmlns:a16="http://schemas.microsoft.com/office/drawing/2014/main" id="{2A4F30B0-A6C4-4444-87C9-50A651964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/>
          <a:stretch/>
        </p:blipFill>
        <p:spPr>
          <a:xfrm>
            <a:off x="1018078" y="4149080"/>
            <a:ext cx="7421016" cy="23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상속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="" xmlns:a16="http://schemas.microsoft.com/office/drawing/2014/main" id="{7F04FE1D-726F-4152-B54B-4FDAC50372F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84784"/>
            <a:ext cx="9197340" cy="1775460"/>
          </a:xfrm>
        </p:spPr>
      </p:pic>
    </p:spTree>
    <p:extLst>
      <p:ext uri="{BB962C8B-B14F-4D97-AF65-F5344CB8AC3E}">
        <p14:creationId xmlns:p14="http://schemas.microsoft.com/office/powerpoint/2010/main" val="167086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상속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45403E68-F527-45EE-9861-0658ABFA147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556792"/>
            <a:ext cx="9136380" cy="3208020"/>
          </a:xfrm>
        </p:spPr>
      </p:pic>
    </p:spTree>
    <p:extLst>
      <p:ext uri="{BB962C8B-B14F-4D97-AF65-F5344CB8AC3E}">
        <p14:creationId xmlns:p14="http://schemas.microsoft.com/office/powerpoint/2010/main" val="632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2311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자바 기초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예</a:t>
            </a:r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="" xmlns:a16="http://schemas.microsoft.com/office/drawing/2014/main" id="{2788332B-7251-4E2C-8791-4BF33DC2F45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56792"/>
            <a:ext cx="9067800" cy="2506980"/>
          </a:xfrm>
        </p:spPr>
      </p:pic>
    </p:spTree>
    <p:extLst>
      <p:ext uri="{BB962C8B-B14F-4D97-AF65-F5344CB8AC3E}">
        <p14:creationId xmlns:p14="http://schemas.microsoft.com/office/powerpoint/2010/main" val="3687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인터페이스 예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3332761F-CCB3-419B-BB28-CE823D6FD6E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484784"/>
            <a:ext cx="9182100" cy="3299460"/>
          </a:xfrm>
        </p:spPr>
      </p:pic>
    </p:spTree>
    <p:extLst>
      <p:ext uri="{BB962C8B-B14F-4D97-AF65-F5344CB8AC3E}">
        <p14:creationId xmlns:p14="http://schemas.microsoft.com/office/powerpoint/2010/main" val="10836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대소 비교를 위한 인터페이스 </a:t>
            </a:r>
            <a:r>
              <a:rPr lang="en-US" altLang="ko-KR" sz="3200" dirty="0"/>
              <a:t>Comparable</a:t>
            </a:r>
            <a:endParaRPr lang="ko-KR" altLang="en-US" sz="3200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4C843496-58CE-43F8-9127-2F8F8118AEA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340768"/>
            <a:ext cx="8654736" cy="5397500"/>
          </a:xfrm>
        </p:spPr>
      </p:pic>
    </p:spTree>
    <p:extLst>
      <p:ext uri="{BB962C8B-B14F-4D97-AF65-F5344CB8AC3E}">
        <p14:creationId xmlns:p14="http://schemas.microsoft.com/office/powerpoint/2010/main" val="16826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대소 비교를 위한 인터페이스 </a:t>
            </a:r>
            <a:r>
              <a:rPr lang="en-US" altLang="ko-KR" sz="3200" dirty="0"/>
              <a:t>Comparable</a:t>
            </a:r>
            <a:endParaRPr lang="ko-KR" altLang="en-US" sz="3200" dirty="0"/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="" xmlns:a16="http://schemas.microsoft.com/office/drawing/2014/main" id="{DD5928B8-AC8D-43EF-AC04-B275E1A6E3E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19" y="1711960"/>
            <a:ext cx="9144000" cy="4373880"/>
          </a:xfrm>
        </p:spPr>
      </p:pic>
      <p:sp>
        <p:nvSpPr>
          <p:cNvPr id="2" name="TextBox 1"/>
          <p:cNvSpPr txBox="1"/>
          <p:nvPr/>
        </p:nvSpPr>
        <p:spPr>
          <a:xfrm>
            <a:off x="9048328" y="2564904"/>
            <a:ext cx="2232248" cy="43204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/>
              <a:t>이런 경우는 거의 없을 것</a:t>
            </a:r>
          </a:p>
        </p:txBody>
      </p:sp>
    </p:spTree>
    <p:extLst>
      <p:ext uri="{BB962C8B-B14F-4D97-AF65-F5344CB8AC3E}">
        <p14:creationId xmlns:p14="http://schemas.microsoft.com/office/powerpoint/2010/main" val="187154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대소 비교를 위한 인터페이스 </a:t>
            </a:r>
            <a:r>
              <a:rPr lang="en-US" altLang="ko-KR" sz="3200" dirty="0"/>
              <a:t>Comparable</a:t>
            </a:r>
            <a:endParaRPr lang="ko-KR" altLang="en-US" sz="3200" dirty="0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="" xmlns:a16="http://schemas.microsoft.com/office/drawing/2014/main" id="{10AD7BBA-F6FF-4C81-9944-08147BC88D5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700808"/>
            <a:ext cx="9182100" cy="3810000"/>
          </a:xfrm>
        </p:spPr>
      </p:pic>
    </p:spTree>
    <p:extLst>
      <p:ext uri="{BB962C8B-B14F-4D97-AF65-F5344CB8AC3E}">
        <p14:creationId xmlns:p14="http://schemas.microsoft.com/office/powerpoint/2010/main" val="60941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제네릭</a:t>
            </a:r>
          </a:p>
        </p:txBody>
      </p:sp>
    </p:spTree>
    <p:extLst>
      <p:ext uri="{BB962C8B-B14F-4D97-AF65-F5344CB8AC3E}">
        <p14:creationId xmlns:p14="http://schemas.microsoft.com/office/powerpoint/2010/main" val="19137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타입의 파라미터화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="" xmlns:a16="http://schemas.microsoft.com/office/drawing/2014/main" id="{88B347FC-3A12-4DB9-B6C8-DE9D82461CD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230430"/>
            <a:ext cx="7489505" cy="5397500"/>
          </a:xfrm>
        </p:spPr>
      </p:pic>
    </p:spTree>
    <p:extLst>
      <p:ext uri="{BB962C8B-B14F-4D97-AF65-F5344CB8AC3E}">
        <p14:creationId xmlns:p14="http://schemas.microsoft.com/office/powerpoint/2010/main" val="76094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파라미터가 있는 인터페이스를 사용하는 예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F6A1B078-6EB2-4C92-8D90-191EF972A35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484784"/>
            <a:ext cx="9273540" cy="3787140"/>
          </a:xfrm>
        </p:spPr>
      </p:pic>
    </p:spTree>
    <p:extLst>
      <p:ext uri="{BB962C8B-B14F-4D97-AF65-F5344CB8AC3E}">
        <p14:creationId xmlns:p14="http://schemas.microsoft.com/office/powerpoint/2010/main" val="17820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클래스의 예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DF75A5DF-A1B1-4303-B490-22504AAE337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628800"/>
            <a:ext cx="9136380" cy="2476500"/>
          </a:xfrm>
        </p:spPr>
      </p:pic>
    </p:spTree>
    <p:extLst>
      <p:ext uri="{BB962C8B-B14F-4D97-AF65-F5344CB8AC3E}">
        <p14:creationId xmlns:p14="http://schemas.microsoft.com/office/powerpoint/2010/main" val="22367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제네릭 인터페이스를 사용하는 제네릭 클래스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11B5A886-DC58-4612-8262-68985A861F8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74" y="1200150"/>
            <a:ext cx="7567889" cy="5397500"/>
          </a:xfrm>
        </p:spPr>
      </p:pic>
    </p:spTree>
    <p:extLst>
      <p:ext uri="{BB962C8B-B14F-4D97-AF65-F5344CB8AC3E}">
        <p14:creationId xmlns:p14="http://schemas.microsoft.com/office/powerpoint/2010/main" val="11257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839417" y="1052736"/>
            <a:ext cx="4392487" cy="5544616"/>
          </a:xfrm>
        </p:spPr>
        <p:txBody>
          <a:bodyPr/>
          <a:lstStyle/>
          <a:p>
            <a:r>
              <a:rPr lang="ko-KR" altLang="en-US" dirty="0"/>
              <a:t>주요 내용</a:t>
            </a:r>
            <a:endParaRPr lang="en-US" altLang="ko-KR" dirty="0"/>
          </a:p>
          <a:p>
            <a:pPr lvl="1"/>
            <a:r>
              <a:rPr lang="en-US" altLang="ko-KR" dirty="0"/>
              <a:t>01 </a:t>
            </a:r>
            <a:r>
              <a:rPr lang="ko-KR" altLang="en-US" dirty="0"/>
              <a:t>클래스</a:t>
            </a:r>
          </a:p>
          <a:p>
            <a:pPr lvl="1"/>
            <a:r>
              <a:rPr lang="en-US" altLang="ko-KR" dirty="0"/>
              <a:t>02 </a:t>
            </a:r>
            <a:r>
              <a:rPr lang="ko-KR" altLang="en-US" dirty="0"/>
              <a:t>자바 기초 문법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/>
              <a:t>인터페이스</a:t>
            </a:r>
          </a:p>
          <a:p>
            <a:pPr lvl="1"/>
            <a:r>
              <a:rPr lang="en-US" altLang="ko-KR" dirty="0"/>
              <a:t>04 </a:t>
            </a:r>
            <a:r>
              <a:rPr lang="ko-KR" altLang="en-US" dirty="0"/>
              <a:t>제네릭</a:t>
            </a:r>
          </a:p>
          <a:p>
            <a:pPr lvl="1"/>
            <a:r>
              <a:rPr lang="en-US" altLang="ko-KR" dirty="0"/>
              <a:t>05 </a:t>
            </a:r>
            <a:r>
              <a:rPr lang="ko-KR" altLang="en-US" dirty="0"/>
              <a:t>패키지</a:t>
            </a:r>
          </a:p>
          <a:p>
            <a:pPr lvl="1"/>
            <a:r>
              <a:rPr lang="en-US" altLang="ko-KR" dirty="0"/>
              <a:t>06 </a:t>
            </a:r>
            <a:r>
              <a:rPr lang="ko-KR" altLang="en-US" dirty="0"/>
              <a:t>프로그램 수행</a:t>
            </a:r>
          </a:p>
          <a:p>
            <a:pPr lvl="1"/>
            <a:r>
              <a:rPr lang="en-US" altLang="ko-KR" dirty="0"/>
              <a:t>07 </a:t>
            </a:r>
            <a:r>
              <a:rPr lang="ko-KR" altLang="en-US" dirty="0"/>
              <a:t>자바 개발 환경과 디버거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sz="2800" dirty="0"/>
          </a:p>
        </p:txBody>
      </p:sp>
      <p:sp>
        <p:nvSpPr>
          <p:cNvPr id="5" name="내용 개체 틀 3">
            <a:extLst>
              <a:ext uri="{FF2B5EF4-FFF2-40B4-BE49-F238E27FC236}">
                <a16:creationId xmlns="" xmlns:a16="http://schemas.microsoft.com/office/drawing/2014/main" id="{E1449BCF-9355-4640-9FF1-E94F8EB606A6}"/>
              </a:ext>
            </a:extLst>
          </p:cNvPr>
          <p:cNvSpPr txBox="1">
            <a:spLocks/>
          </p:cNvSpPr>
          <p:nvPr/>
        </p:nvSpPr>
        <p:spPr bwMode="auto">
          <a:xfrm>
            <a:off x="4583832" y="1048197"/>
            <a:ext cx="712879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B93945"/>
              </a:buClr>
              <a:buFont typeface="Wingdings" pitchFamily="2" charset="2"/>
              <a:buChar char="n"/>
              <a:defRPr sz="2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D9737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D9737E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학습목표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이 책에서 사용되는 자바 코드를 이해하기 위한 준비로서 자바의 기초를 익힌다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클래스와 객체의 관계를 이해한다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자바의 기초 문법을 이해한다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추상 데이터 타입과 밀접한 자바의 기능인 인터페이스 구조를 이해한다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범용성 있는 코드를 지원하는 제네릭 기능을 이해한다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자바 프로그램의 수행 구조를 이해한다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자바 개발 환경을 이해한다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4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패키지</a:t>
            </a:r>
          </a:p>
        </p:txBody>
      </p:sp>
    </p:spTree>
    <p:extLst>
      <p:ext uri="{BB962C8B-B14F-4D97-AF65-F5344CB8AC3E}">
        <p14:creationId xmlns:p14="http://schemas.microsoft.com/office/powerpoint/2010/main" val="1074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="" xmlns:a16="http://schemas.microsoft.com/office/drawing/2014/main" id="{808624D3-0601-4830-826C-2BDBFF44157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0" y="1772816"/>
            <a:ext cx="9166860" cy="3489960"/>
          </a:xfrm>
        </p:spPr>
      </p:pic>
    </p:spTree>
    <p:extLst>
      <p:ext uri="{BB962C8B-B14F-4D97-AF65-F5344CB8AC3E}">
        <p14:creationId xmlns:p14="http://schemas.microsoft.com/office/powerpoint/2010/main" val="25257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2FBB16-747C-44A6-9120-3E80A702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="" xmlns:a16="http://schemas.microsoft.com/office/drawing/2014/main" id="{DD6806AB-0433-4DB6-B895-FA6D5A324B7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>
          <a:xfrm>
            <a:off x="407368" y="1196752"/>
            <a:ext cx="5256584" cy="5364956"/>
          </a:xfrm>
        </p:spPr>
      </p:pic>
      <p:pic>
        <p:nvPicPr>
          <p:cNvPr id="8" name="Content Placeholder 6" descr="Table&#10;&#10;Description automatically generated">
            <a:extLst>
              <a:ext uri="{FF2B5EF4-FFF2-40B4-BE49-F238E27FC236}">
                <a16:creationId xmlns="" xmlns:a16="http://schemas.microsoft.com/office/drawing/2014/main" id="{FB72BEB0-ECAC-409B-8147-20A72EF4B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6"/>
          <a:stretch/>
        </p:blipFill>
        <p:spPr bwMode="auto">
          <a:xfrm>
            <a:off x="5678303" y="2876208"/>
            <a:ext cx="5256584" cy="398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76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프로그램 수행</a:t>
            </a:r>
          </a:p>
        </p:txBody>
      </p:sp>
    </p:spTree>
    <p:extLst>
      <p:ext uri="{BB962C8B-B14F-4D97-AF65-F5344CB8AC3E}">
        <p14:creationId xmlns:p14="http://schemas.microsoft.com/office/powerpoint/2010/main" val="271084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CC29B9-EF4B-4D24-A8B1-0CE13C28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 ): </a:t>
            </a:r>
            <a:r>
              <a:rPr lang="ko-KR" altLang="en-US" dirty="0"/>
              <a:t>수행 시작점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BDC3490D-4C83-44E5-AB40-2D8EE1CD206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844824"/>
            <a:ext cx="5183785" cy="2764398"/>
          </a:xfrm>
        </p:spPr>
      </p:pic>
      <p:pic>
        <p:nvPicPr>
          <p:cNvPr id="6" name="Content Placeholder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5F16761E-241A-41E2-ACA0-7280DC102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3161" y="1783702"/>
            <a:ext cx="5786689" cy="3597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21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8C9A75-44F5-4FEA-A972-4F63B6319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에러 처리 구조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="" xmlns:a16="http://schemas.microsoft.com/office/drawing/2014/main" id="{7E7F0ADE-0EBC-473F-94DE-98B9CBAF2BB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99"/>
          <a:stretch/>
        </p:blipFill>
        <p:spPr>
          <a:xfrm>
            <a:off x="538385" y="1340768"/>
            <a:ext cx="5125567" cy="3869294"/>
          </a:xfrm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="" xmlns:a16="http://schemas.microsoft.com/office/drawing/2014/main" id="{431644D6-F0D9-4430-985C-C85265E14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8"/>
          <a:stretch/>
        </p:blipFill>
        <p:spPr bwMode="auto">
          <a:xfrm>
            <a:off x="5688353" y="1405906"/>
            <a:ext cx="5376200" cy="287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="" xmlns:a16="http://schemas.microsoft.com/office/drawing/2014/main" id="{5E4E35BB-8E3F-4A58-AB31-0DE73DB3B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2"/>
          <a:stretch/>
        </p:blipFill>
        <p:spPr>
          <a:xfrm>
            <a:off x="5703058" y="4191205"/>
            <a:ext cx="5361494" cy="115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693AC3-4C7F-45FF-8180-EF1986CF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try-catch-finally </a:t>
            </a:r>
            <a:r>
              <a:rPr lang="ko-KR" altLang="en-US" dirty="0"/>
              <a:t>구조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="" xmlns:a16="http://schemas.microsoft.com/office/drawing/2014/main" id="{8743A5EF-8E0F-4687-87B4-C5C9C91AAF8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69" y="1963420"/>
            <a:ext cx="9182100" cy="3870960"/>
          </a:xfrm>
        </p:spPr>
      </p:pic>
    </p:spTree>
    <p:extLst>
      <p:ext uri="{BB962C8B-B14F-4D97-AF65-F5344CB8AC3E}">
        <p14:creationId xmlns:p14="http://schemas.microsoft.com/office/powerpoint/2010/main" val="32905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4C2FD2-5F38-4CF6-8F0E-6AF38FC3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메모리 사용 관행</a:t>
            </a:r>
            <a:r>
              <a:rPr lang="en-US" altLang="ko-KR" dirty="0"/>
              <a:t>: </a:t>
            </a:r>
            <a:r>
              <a:rPr lang="ko-KR" altLang="en-US" dirty="0"/>
              <a:t>정적</a:t>
            </a:r>
            <a:r>
              <a:rPr lang="en-US" altLang="ko-KR" dirty="0"/>
              <a:t>/</a:t>
            </a:r>
            <a:r>
              <a:rPr lang="ko-KR" altLang="en-US" dirty="0"/>
              <a:t>동적 영역</a:t>
            </a:r>
            <a:r>
              <a:rPr lang="en-US" altLang="ko-KR" dirty="0"/>
              <a:t>, </a:t>
            </a:r>
            <a:r>
              <a:rPr lang="ko-KR" altLang="en-US" dirty="0"/>
              <a:t>가비지 컬렉션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="" xmlns:a16="http://schemas.microsoft.com/office/drawing/2014/main" id="{D302466D-11B6-4B91-8BF9-3641AFAB7780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39" y="1601470"/>
            <a:ext cx="8747760" cy="4594860"/>
          </a:xfrm>
        </p:spPr>
      </p:pic>
    </p:spTree>
    <p:extLst>
      <p:ext uri="{BB962C8B-B14F-4D97-AF65-F5344CB8AC3E}">
        <p14:creationId xmlns:p14="http://schemas.microsoft.com/office/powerpoint/2010/main" val="34592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 </a:t>
            </a:r>
            <a:r>
              <a:rPr lang="ko-KR" altLang="en-US" dirty="0"/>
              <a:t>자바 개발 환경과 디버거</a:t>
            </a:r>
          </a:p>
        </p:txBody>
      </p:sp>
    </p:spTree>
    <p:extLst>
      <p:ext uri="{BB962C8B-B14F-4D97-AF65-F5344CB8AC3E}">
        <p14:creationId xmlns:p14="http://schemas.microsoft.com/office/powerpoint/2010/main" val="40476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44958-1763-4297-88B2-AEBFB734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개발 환경 </a:t>
            </a:r>
            <a:r>
              <a:rPr lang="en-US" altLang="ko-KR" dirty="0"/>
              <a:t>: </a:t>
            </a:r>
            <a:r>
              <a:rPr lang="ko-KR" altLang="en-US" dirty="0"/>
              <a:t>이클립스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F3C9B6-0F7B-4616-9362-3D2DE5EC5A3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이클립스 설치와 사용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이클립스 설치와 사용법 </a:t>
            </a:r>
            <a:r>
              <a:rPr lang="en-US" altLang="ko-KR" dirty="0">
                <a:hlinkClick r:id="rId2"/>
              </a:rPr>
              <a:t>- YouTube</a:t>
            </a:r>
            <a:endParaRPr lang="ko-KR" altLang="en-US" dirty="0"/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A60DC322-FAA5-4576-810D-5CAB2DF5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392" y="1772816"/>
            <a:ext cx="9342120" cy="47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16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366949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43051A2E-10A8-4FA1-AAF6-36F1F65C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199656"/>
            <a:ext cx="7207121" cy="552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예 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="" xmlns:a16="http://schemas.microsoft.com/office/drawing/2014/main" id="{E1EFDBC9-AF72-4BA4-84FC-7F91FD15D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425814"/>
            <a:ext cx="918972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2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611B8D76-5231-42DE-9DD3-4D03FF11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자바 기초 문법</a:t>
            </a:r>
          </a:p>
        </p:txBody>
      </p:sp>
    </p:spTree>
    <p:extLst>
      <p:ext uri="{BB962C8B-B14F-4D97-AF65-F5344CB8AC3E}">
        <p14:creationId xmlns:p14="http://schemas.microsoft.com/office/powerpoint/2010/main" val="22881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CB5FB-22A1-4CB6-A241-C2B05BB7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타입과 상수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="" xmlns:a16="http://schemas.microsoft.com/office/drawing/2014/main" id="{3FBBD4A3-D360-4746-B152-7DACDF44F6E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135559" y="1700808"/>
            <a:ext cx="7189941" cy="4320480"/>
          </a:xfrm>
        </p:spPr>
      </p:pic>
    </p:spTree>
    <p:extLst>
      <p:ext uri="{BB962C8B-B14F-4D97-AF65-F5344CB8AC3E}">
        <p14:creationId xmlns:p14="http://schemas.microsoft.com/office/powerpoint/2010/main" val="413504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BCB5FB-22A1-4CB6-A241-C2B05BB7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타입과 상수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4D21A25F-2B51-4303-80F7-0885738B235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196752"/>
            <a:ext cx="9144000" cy="2491740"/>
          </a:xfr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="" xmlns:a16="http://schemas.microsoft.com/office/drawing/2014/main" id="{85178BC2-4C5F-4509-9CE0-D39C1135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817821"/>
            <a:ext cx="9182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221</Words>
  <Application>Microsoft Office PowerPoint</Application>
  <PresentationFormat>와이드스크린</PresentationFormat>
  <Paragraphs>58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Verdana</vt:lpstr>
      <vt:lpstr>Wingdings</vt:lpstr>
      <vt:lpstr>HY헤드라인M</vt:lpstr>
      <vt:lpstr>Arial</vt:lpstr>
      <vt:lpstr>HY견명조</vt:lpstr>
      <vt:lpstr>HY견고딕</vt:lpstr>
      <vt:lpstr>맑은 고딕</vt:lpstr>
      <vt:lpstr>1_Office 테마</vt:lpstr>
      <vt:lpstr>PowerPoint 프레젠테이션</vt:lpstr>
      <vt:lpstr>4장. 자바 기초</vt:lpstr>
      <vt:lpstr>Contents</vt:lpstr>
      <vt:lpstr>01 클래스</vt:lpstr>
      <vt:lpstr>클래스 </vt:lpstr>
      <vt:lpstr>클래스 예 </vt:lpstr>
      <vt:lpstr>02 자바 기초 문법</vt:lpstr>
      <vt:lpstr>변수의 타입과 상수</vt:lpstr>
      <vt:lpstr>변수의 타입과 상수</vt:lpstr>
      <vt:lpstr>프린트</vt:lpstr>
      <vt:lpstr>제어</vt:lpstr>
      <vt:lpstr>제어</vt:lpstr>
      <vt:lpstr>제어</vt:lpstr>
      <vt:lpstr>함수(메서드)에 변수나 배열 넘기기: 복사호출과 참조호출</vt:lpstr>
      <vt:lpstr>함수(메서드)에 변수나 배열 넘기기: 복사호출과 참조호출</vt:lpstr>
      <vt:lpstr>상속</vt:lpstr>
      <vt:lpstr>상속</vt:lpstr>
      <vt:lpstr>상속</vt:lpstr>
      <vt:lpstr>03 인터페이스</vt:lpstr>
      <vt:lpstr>인터페이스 예</vt:lpstr>
      <vt:lpstr>인터페이스 예</vt:lpstr>
      <vt:lpstr>대소 비교를 위한 인터페이스 Comparable</vt:lpstr>
      <vt:lpstr>대소 비교를 위한 인터페이스 Comparable</vt:lpstr>
      <vt:lpstr>대소 비교를 위한 인터페이스 Comparable</vt:lpstr>
      <vt:lpstr>04 제네릭</vt:lpstr>
      <vt:lpstr>인터페이스 타입의 파라미터화</vt:lpstr>
      <vt:lpstr>파라미터가 있는 인터페이스를 사용하는 예</vt:lpstr>
      <vt:lpstr>제네릭 클래스의 예</vt:lpstr>
      <vt:lpstr>제네릭 인터페이스를 사용하는 제네릭 클래스</vt:lpstr>
      <vt:lpstr>05 패키지</vt:lpstr>
      <vt:lpstr>PowerPoint 프레젠테이션</vt:lpstr>
      <vt:lpstr>PowerPoint 프레젠테이션</vt:lpstr>
      <vt:lpstr>06 프로그램 수행</vt:lpstr>
      <vt:lpstr>main( ): 수행 시작점</vt:lpstr>
      <vt:lpstr>에러 처리 구조</vt:lpstr>
      <vt:lpstr>try-catch-finally 구조</vt:lpstr>
      <vt:lpstr>메모리 사용 관행: 정적/동적 영역, 가비지 컬렉션</vt:lpstr>
      <vt:lpstr>07 자바 개발 환경과 디버거</vt:lpstr>
      <vt:lpstr>자바 개발 환경 : 이클립스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Microsoft 계정</cp:lastModifiedBy>
  <cp:revision>210</cp:revision>
  <dcterms:created xsi:type="dcterms:W3CDTF">2006-10-05T04:04:58Z</dcterms:created>
  <dcterms:modified xsi:type="dcterms:W3CDTF">2022-02-14T01:16:38Z</dcterms:modified>
</cp:coreProperties>
</file>